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386800" cy="30279975"/>
  <p:notesSz cx="6858000" cy="9144000"/>
  <p:defaultTextStyle>
    <a:defPPr>
      <a:defRPr lang="ro-RO"/>
    </a:defPPr>
    <a:lvl1pPr marL="0" algn="l" defTabSz="2952319">
      <a:defRPr sz="5800">
        <a:solidFill>
          <a:schemeClr val="tx1"/>
        </a:solidFill>
        <a:latin typeface="+mn-lt"/>
        <a:ea typeface="+mn-ea"/>
        <a:cs typeface="+mn-cs"/>
      </a:defRPr>
    </a:lvl1pPr>
    <a:lvl2pPr marL="1476159" algn="l" defTabSz="2952319">
      <a:defRPr sz="5800">
        <a:solidFill>
          <a:schemeClr val="tx1"/>
        </a:solidFill>
        <a:latin typeface="+mn-lt"/>
        <a:ea typeface="+mn-ea"/>
        <a:cs typeface="+mn-cs"/>
      </a:defRPr>
    </a:lvl2pPr>
    <a:lvl3pPr marL="2952319" algn="l" defTabSz="2952319">
      <a:defRPr sz="5800">
        <a:solidFill>
          <a:schemeClr val="tx1"/>
        </a:solidFill>
        <a:latin typeface="+mn-lt"/>
        <a:ea typeface="+mn-ea"/>
        <a:cs typeface="+mn-cs"/>
      </a:defRPr>
    </a:lvl3pPr>
    <a:lvl4pPr marL="4428478" algn="l" defTabSz="2952319">
      <a:defRPr sz="5800">
        <a:solidFill>
          <a:schemeClr val="tx1"/>
        </a:solidFill>
        <a:latin typeface="+mn-lt"/>
        <a:ea typeface="+mn-ea"/>
        <a:cs typeface="+mn-cs"/>
      </a:defRPr>
    </a:lvl4pPr>
    <a:lvl5pPr marL="5904636" algn="l" defTabSz="2952319">
      <a:defRPr sz="5800">
        <a:solidFill>
          <a:schemeClr val="tx1"/>
        </a:solidFill>
        <a:latin typeface="+mn-lt"/>
        <a:ea typeface="+mn-ea"/>
        <a:cs typeface="+mn-cs"/>
      </a:defRPr>
    </a:lvl5pPr>
    <a:lvl6pPr marL="7380797" algn="l" defTabSz="2952319">
      <a:defRPr sz="5800">
        <a:solidFill>
          <a:schemeClr val="tx1"/>
        </a:solidFill>
        <a:latin typeface="+mn-lt"/>
        <a:ea typeface="+mn-ea"/>
        <a:cs typeface="+mn-cs"/>
      </a:defRPr>
    </a:lvl6pPr>
    <a:lvl7pPr marL="8856957" algn="l" defTabSz="2952319">
      <a:defRPr sz="5800">
        <a:solidFill>
          <a:schemeClr val="tx1"/>
        </a:solidFill>
        <a:latin typeface="+mn-lt"/>
        <a:ea typeface="+mn-ea"/>
        <a:cs typeface="+mn-cs"/>
      </a:defRPr>
    </a:lvl7pPr>
    <a:lvl8pPr marL="10333116" algn="l" defTabSz="2952319">
      <a:defRPr sz="5800">
        <a:solidFill>
          <a:schemeClr val="tx1"/>
        </a:solidFill>
        <a:latin typeface="+mn-lt"/>
        <a:ea typeface="+mn-ea"/>
        <a:cs typeface="+mn-cs"/>
      </a:defRPr>
    </a:lvl8pPr>
    <a:lvl9pPr marL="11809275" algn="l" defTabSz="2952319">
      <a:defRPr sz="5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79B"/>
    <a:srgbClr val="1B314E"/>
    <a:srgbClr val="1A3153"/>
    <a:srgbClr val="013C7E"/>
    <a:srgbClr val="7393B3"/>
    <a:srgbClr val="D3D3D3"/>
    <a:srgbClr val="EAEAEA"/>
    <a:srgbClr val="C89866"/>
    <a:srgbClr val="722F37"/>
    <a:srgbClr val="F5D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637" y="-2645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FC9C949-C6F3-4AA0-8FA5-49E25590269F}" type="datetimeFigureOut">
              <a:rPr lang="ro-RO"/>
              <a:t>19.04.2024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FEE88CB-4F5C-4DF2-9935-BFD6EE6B4087}" type="slidenum">
              <a:rPr lang="ro-RO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46389">
      <a:defRPr sz="800">
        <a:solidFill>
          <a:schemeClr val="tx1"/>
        </a:solidFill>
        <a:latin typeface="+mn-lt"/>
        <a:ea typeface="+mn-ea"/>
        <a:cs typeface="+mn-cs"/>
      </a:defRPr>
    </a:lvl1pPr>
    <a:lvl2pPr marL="323195" algn="l" defTabSz="646389">
      <a:defRPr sz="800">
        <a:solidFill>
          <a:schemeClr val="tx1"/>
        </a:solidFill>
        <a:latin typeface="+mn-lt"/>
        <a:ea typeface="+mn-ea"/>
        <a:cs typeface="+mn-cs"/>
      </a:defRPr>
    </a:lvl2pPr>
    <a:lvl3pPr marL="646389" algn="l" defTabSz="646389">
      <a:defRPr sz="800">
        <a:solidFill>
          <a:schemeClr val="tx1"/>
        </a:solidFill>
        <a:latin typeface="+mn-lt"/>
        <a:ea typeface="+mn-ea"/>
        <a:cs typeface="+mn-cs"/>
      </a:defRPr>
    </a:lvl3pPr>
    <a:lvl4pPr marL="969584" algn="l" defTabSz="646389">
      <a:defRPr sz="800">
        <a:solidFill>
          <a:schemeClr val="tx1"/>
        </a:solidFill>
        <a:latin typeface="+mn-lt"/>
        <a:ea typeface="+mn-ea"/>
        <a:cs typeface="+mn-cs"/>
      </a:defRPr>
    </a:lvl4pPr>
    <a:lvl5pPr marL="1292779" algn="l" defTabSz="646389">
      <a:defRPr sz="800">
        <a:solidFill>
          <a:schemeClr val="tx1"/>
        </a:solidFill>
        <a:latin typeface="+mn-lt"/>
        <a:ea typeface="+mn-ea"/>
        <a:cs typeface="+mn-cs"/>
      </a:defRPr>
    </a:lvl5pPr>
    <a:lvl6pPr marL="1615973" algn="l" defTabSz="646389">
      <a:defRPr sz="800">
        <a:solidFill>
          <a:schemeClr val="tx1"/>
        </a:solidFill>
        <a:latin typeface="+mn-lt"/>
        <a:ea typeface="+mn-ea"/>
        <a:cs typeface="+mn-cs"/>
      </a:defRPr>
    </a:lvl6pPr>
    <a:lvl7pPr marL="1939168" algn="l" defTabSz="646389">
      <a:defRPr sz="800">
        <a:solidFill>
          <a:schemeClr val="tx1"/>
        </a:solidFill>
        <a:latin typeface="+mn-lt"/>
        <a:ea typeface="+mn-ea"/>
        <a:cs typeface="+mn-cs"/>
      </a:defRPr>
    </a:lvl7pPr>
    <a:lvl8pPr marL="2262363" algn="l" defTabSz="646389">
      <a:defRPr sz="800">
        <a:solidFill>
          <a:schemeClr val="tx1"/>
        </a:solidFill>
        <a:latin typeface="+mn-lt"/>
        <a:ea typeface="+mn-ea"/>
        <a:cs typeface="+mn-cs"/>
      </a:defRPr>
    </a:lvl8pPr>
    <a:lvl9pPr marL="2585557" algn="l" defTabSz="646389">
      <a:defRPr sz="8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17738" y="685800"/>
            <a:ext cx="2422525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EE88CB-4F5C-4DF2-9935-BFD6EE6B4087}" type="slidenum">
              <a:rPr lang="ro-RO"/>
              <a:t>1</a:t>
            </a:fld>
            <a:endParaRPr lang="ro-R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zitiv titl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 bwMode="auto">
          <a:xfrm>
            <a:off x="1604010" y="9406421"/>
            <a:ext cx="18178780" cy="6490569"/>
          </a:xfrm>
        </p:spPr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 bwMode="auto"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o-RO"/>
              <a:t>Clic pentru a edita stilul de subtitlu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ext vertical și titl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Titlu vertical și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 bwMode="auto">
          <a:xfrm>
            <a:off x="51346887" y="7569994"/>
            <a:ext cx="15932422" cy="161268904"/>
          </a:xfrm>
        </p:spPr>
        <p:txBody>
          <a:bodyPr vert="eaVert"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3542190" y="7569994"/>
            <a:ext cx="47448251" cy="161268904"/>
          </a:xfrm>
        </p:spPr>
        <p:txBody>
          <a:bodyPr vert="eaVert"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u și conțin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ntet secțiu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1689409" y="19457690"/>
            <a:ext cx="18178780" cy="6013940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 bwMode="auto">
          <a:xfrm>
            <a:off x="1689409" y="12833947"/>
            <a:ext cx="18178780" cy="6623743"/>
          </a:xfrm>
        </p:spPr>
        <p:txBody>
          <a:bodyPr anchor="b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47615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1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7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3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79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5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1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7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ouă tipuri de conțin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 bwMode="auto">
          <a:xfrm>
            <a:off x="3542190" y="44102223"/>
            <a:ext cx="31690337" cy="124736674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 bwMode="auto">
          <a:xfrm>
            <a:off x="35588973" y="44102223"/>
            <a:ext cx="31690335" cy="124736674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aț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1069340" y="1212603"/>
            <a:ext cx="19248120" cy="50466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 bwMode="auto">
          <a:xfrm>
            <a:off x="1069340" y="6777951"/>
            <a:ext cx="9449551" cy="2824727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76159" indent="0">
              <a:buNone/>
              <a:defRPr sz="6400" b="1"/>
            </a:lvl2pPr>
            <a:lvl3pPr marL="2952319" indent="0">
              <a:buNone/>
              <a:defRPr sz="5800" b="1"/>
            </a:lvl3pPr>
            <a:lvl4pPr marL="4428478" indent="0">
              <a:buNone/>
              <a:defRPr sz="5200" b="1"/>
            </a:lvl4pPr>
            <a:lvl5pPr marL="5904636" indent="0">
              <a:buNone/>
              <a:defRPr sz="5200" b="1"/>
            </a:lvl5pPr>
            <a:lvl6pPr marL="7380797" indent="0">
              <a:buNone/>
              <a:defRPr sz="5200" b="1"/>
            </a:lvl6pPr>
            <a:lvl7pPr marL="8856957" indent="0">
              <a:buNone/>
              <a:defRPr sz="5200" b="1"/>
            </a:lvl7pPr>
            <a:lvl8pPr marL="10333116" indent="0">
              <a:buNone/>
              <a:defRPr sz="5200" b="1"/>
            </a:lvl8pPr>
            <a:lvl9pPr marL="11809275" indent="0">
              <a:buNone/>
              <a:defRPr sz="5200" b="1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 bwMode="auto">
          <a:xfrm>
            <a:off x="1069340" y="9602678"/>
            <a:ext cx="9449551" cy="17446034"/>
          </a:xfrm>
        </p:spPr>
        <p:txBody>
          <a:bodyPr/>
          <a:lstStyle>
            <a:lvl1pPr>
              <a:defRPr sz="78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 bwMode="auto">
          <a:xfrm>
            <a:off x="10864198" y="6777951"/>
            <a:ext cx="9453262" cy="2824727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76159" indent="0">
              <a:buNone/>
              <a:defRPr sz="6400" b="1"/>
            </a:lvl2pPr>
            <a:lvl3pPr marL="2952319" indent="0">
              <a:buNone/>
              <a:defRPr sz="5800" b="1"/>
            </a:lvl3pPr>
            <a:lvl4pPr marL="4428478" indent="0">
              <a:buNone/>
              <a:defRPr sz="5200" b="1"/>
            </a:lvl4pPr>
            <a:lvl5pPr marL="5904636" indent="0">
              <a:buNone/>
              <a:defRPr sz="5200" b="1"/>
            </a:lvl5pPr>
            <a:lvl6pPr marL="7380797" indent="0">
              <a:buNone/>
              <a:defRPr sz="5200" b="1"/>
            </a:lvl6pPr>
            <a:lvl7pPr marL="8856957" indent="0">
              <a:buNone/>
              <a:defRPr sz="5200" b="1"/>
            </a:lvl7pPr>
            <a:lvl8pPr marL="10333116" indent="0">
              <a:buNone/>
              <a:defRPr sz="5200" b="1"/>
            </a:lvl8pPr>
            <a:lvl9pPr marL="11809275" indent="0">
              <a:buNone/>
              <a:defRPr sz="5200" b="1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 bwMode="auto">
          <a:xfrm>
            <a:off x="10864198" y="9602678"/>
            <a:ext cx="9453262" cy="17446034"/>
          </a:xfrm>
        </p:spPr>
        <p:txBody>
          <a:bodyPr/>
          <a:lstStyle>
            <a:lvl1pPr>
              <a:defRPr sz="78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Doar titl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Necompleta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ținut cu legend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400" b="1"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 bwMode="auto"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8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 bwMode="auto">
          <a:xfrm>
            <a:off x="1069341" y="6336368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59" indent="0">
              <a:buNone/>
              <a:defRPr sz="3900"/>
            </a:lvl2pPr>
            <a:lvl3pPr marL="2952319" indent="0">
              <a:buNone/>
              <a:defRPr sz="3300"/>
            </a:lvl3pPr>
            <a:lvl4pPr marL="4428478" indent="0">
              <a:buNone/>
              <a:defRPr sz="2900"/>
            </a:lvl4pPr>
            <a:lvl5pPr marL="5904636" indent="0">
              <a:buNone/>
              <a:defRPr sz="2900"/>
            </a:lvl5pPr>
            <a:lvl6pPr marL="7380797" indent="0">
              <a:buNone/>
              <a:defRPr sz="2900"/>
            </a:lvl6pPr>
            <a:lvl7pPr marL="8856957" indent="0">
              <a:buNone/>
              <a:defRPr sz="2900"/>
            </a:lvl7pPr>
            <a:lvl8pPr marL="10333116" indent="0">
              <a:buNone/>
              <a:defRPr sz="2900"/>
            </a:lvl8pPr>
            <a:lvl9pPr marL="11809275" indent="0">
              <a:buNone/>
              <a:defRPr sz="29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ine cu legend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4191963" y="21195983"/>
            <a:ext cx="12832080" cy="2502306"/>
          </a:xfrm>
        </p:spPr>
        <p:txBody>
          <a:bodyPr anchor="b"/>
          <a:lstStyle>
            <a:lvl1pPr algn="l">
              <a:defRPr sz="6400" b="1"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 bwMode="auto">
          <a:xfrm>
            <a:off x="4191963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59" indent="0">
              <a:buNone/>
              <a:defRPr sz="9000"/>
            </a:lvl2pPr>
            <a:lvl3pPr marL="2952319" indent="0">
              <a:buNone/>
              <a:defRPr sz="7800"/>
            </a:lvl3pPr>
            <a:lvl4pPr marL="4428478" indent="0">
              <a:buNone/>
              <a:defRPr sz="6400"/>
            </a:lvl4pPr>
            <a:lvl5pPr marL="5904636" indent="0">
              <a:buNone/>
              <a:defRPr sz="6400"/>
            </a:lvl5pPr>
            <a:lvl6pPr marL="7380797" indent="0">
              <a:buNone/>
              <a:defRPr sz="6400"/>
            </a:lvl6pPr>
            <a:lvl7pPr marL="8856957" indent="0">
              <a:buNone/>
              <a:defRPr sz="6400"/>
            </a:lvl7pPr>
            <a:lvl8pPr marL="10333116" indent="0">
              <a:buNone/>
              <a:defRPr sz="6400"/>
            </a:lvl8pPr>
            <a:lvl9pPr marL="11809275" indent="0">
              <a:buNone/>
              <a:defRPr sz="6400"/>
            </a:lvl9pPr>
          </a:lstStyle>
          <a:p>
            <a:pPr>
              <a:defRPr/>
            </a:pPr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 bwMode="auto">
          <a:xfrm>
            <a:off x="4191963" y="23698289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59" indent="0">
              <a:buNone/>
              <a:defRPr sz="3900"/>
            </a:lvl2pPr>
            <a:lvl3pPr marL="2952319" indent="0">
              <a:buNone/>
              <a:defRPr sz="3300"/>
            </a:lvl3pPr>
            <a:lvl4pPr marL="4428478" indent="0">
              <a:buNone/>
              <a:defRPr sz="2900"/>
            </a:lvl4pPr>
            <a:lvl5pPr marL="5904636" indent="0">
              <a:buNone/>
              <a:defRPr sz="2900"/>
            </a:lvl5pPr>
            <a:lvl6pPr marL="7380797" indent="0">
              <a:buNone/>
              <a:defRPr sz="2900"/>
            </a:lvl6pPr>
            <a:lvl7pPr marL="8856957" indent="0">
              <a:buNone/>
              <a:defRPr sz="2900"/>
            </a:lvl7pPr>
            <a:lvl8pPr marL="10333116" indent="0">
              <a:buNone/>
              <a:defRPr sz="2900"/>
            </a:lvl8pPr>
            <a:lvl9pPr marL="11809275" indent="0">
              <a:buNone/>
              <a:defRPr sz="29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 bwMode="auto">
          <a:xfrm>
            <a:off x="1069340" y="1212603"/>
            <a:ext cx="19248120" cy="5046662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 bwMode="auto"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 bwMode="auto">
          <a:xfrm>
            <a:off x="1069340" y="28065053"/>
            <a:ext cx="4990254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C6F96ED-6203-45E8-8FA6-7E72DF575D9B}" type="datetimeFigureOut">
              <a:rPr lang="ro-RO"/>
              <a:t>19.04.2024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 bwMode="auto">
          <a:xfrm>
            <a:off x="7307157" y="28065053"/>
            <a:ext cx="6772487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 bwMode="auto">
          <a:xfrm>
            <a:off x="15327207" y="28065053"/>
            <a:ext cx="4990254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19">
        <a:spcBef>
          <a:spcPts val="0"/>
        </a:spcBef>
        <a:buNone/>
        <a:defRPr sz="14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19" indent="-1107119" algn="l" defTabSz="2952319">
        <a:spcBef>
          <a:spcPts val="0"/>
        </a:spcBef>
        <a:buFont typeface="Arial"/>
        <a:buChar char="•"/>
        <a:defRPr sz="10300">
          <a:solidFill>
            <a:schemeClr val="tx1"/>
          </a:solidFill>
          <a:latin typeface="+mn-lt"/>
          <a:ea typeface="+mn-ea"/>
          <a:cs typeface="+mn-cs"/>
        </a:defRPr>
      </a:lvl1pPr>
      <a:lvl2pPr marL="2398759" indent="-922600" algn="l" defTabSz="2952319">
        <a:spcBef>
          <a:spcPts val="0"/>
        </a:spcBef>
        <a:buFont typeface="Arial"/>
        <a:buChar char="–"/>
        <a:defRPr sz="9000">
          <a:solidFill>
            <a:schemeClr val="tx1"/>
          </a:solidFill>
          <a:latin typeface="+mn-lt"/>
          <a:ea typeface="+mn-ea"/>
          <a:cs typeface="+mn-cs"/>
        </a:defRPr>
      </a:lvl2pPr>
      <a:lvl3pPr marL="3690398" indent="-738080" algn="l" defTabSz="2952319">
        <a:spcBef>
          <a:spcPts val="0"/>
        </a:spcBef>
        <a:buFont typeface="Arial"/>
        <a:buChar char="•"/>
        <a:defRPr sz="7800">
          <a:solidFill>
            <a:schemeClr val="tx1"/>
          </a:solidFill>
          <a:latin typeface="+mn-lt"/>
          <a:ea typeface="+mn-ea"/>
          <a:cs typeface="+mn-cs"/>
        </a:defRPr>
      </a:lvl3pPr>
      <a:lvl4pPr marL="5166557" indent="-738080" algn="l" defTabSz="2952319">
        <a:spcBef>
          <a:spcPts val="0"/>
        </a:spcBef>
        <a:buFont typeface="Arial"/>
        <a:buChar char="–"/>
        <a:defRPr sz="6400">
          <a:solidFill>
            <a:schemeClr val="tx1"/>
          </a:solidFill>
          <a:latin typeface="+mn-lt"/>
          <a:ea typeface="+mn-ea"/>
          <a:cs typeface="+mn-cs"/>
        </a:defRPr>
      </a:lvl4pPr>
      <a:lvl5pPr marL="6642717" indent="-738080" algn="l" defTabSz="2952319">
        <a:spcBef>
          <a:spcPts val="0"/>
        </a:spcBef>
        <a:buFont typeface="Arial"/>
        <a:buChar char="»"/>
        <a:defRPr sz="6400">
          <a:solidFill>
            <a:schemeClr val="tx1"/>
          </a:solidFill>
          <a:latin typeface="+mn-lt"/>
          <a:ea typeface="+mn-ea"/>
          <a:cs typeface="+mn-cs"/>
        </a:defRPr>
      </a:lvl5pPr>
      <a:lvl6pPr marL="8118877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6pPr>
      <a:lvl7pPr marL="9595036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7pPr>
      <a:lvl8pPr marL="11071196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8pPr>
      <a:lvl9pPr marL="12547355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1pPr>
      <a:lvl2pPr marL="1476159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2pPr>
      <a:lvl3pPr marL="2952319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3pPr>
      <a:lvl4pPr marL="4428478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4pPr>
      <a:lvl5pPr marL="5904636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5pPr>
      <a:lvl6pPr marL="7380797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6pPr>
      <a:lvl7pPr marL="8856957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7pPr>
      <a:lvl8pPr marL="10333116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8pPr>
      <a:lvl9pPr marL="11809275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18" Type="http://schemas.openxmlformats.org/officeDocument/2006/relationships/image" Target="../media/image15.jpe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17" Type="http://schemas.openxmlformats.org/officeDocument/2006/relationships/image" Target="../media/image14.jpeg"/><Relationship Id="rId25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eg"/><Relationship Id="rId20" Type="http://schemas.openxmlformats.org/officeDocument/2006/relationships/image" Target="../media/image17.jpeg"/><Relationship Id="rId29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8.jpeg"/><Relationship Id="rId24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12.jpe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10" Type="http://schemas.openxmlformats.org/officeDocument/2006/relationships/image" Target="../media/image7.jpeg"/><Relationship Id="rId19" Type="http://schemas.openxmlformats.org/officeDocument/2006/relationships/image" Target="../media/image16.jpeg"/><Relationship Id="rId4" Type="http://schemas.microsoft.com/office/2007/relationships/hdphoto" Target="../media/hdphoto1.wdp"/><Relationship Id="rId9" Type="http://schemas.openxmlformats.org/officeDocument/2006/relationships/image" Target="../media/image6.jpeg"/><Relationship Id="rId14" Type="http://schemas.openxmlformats.org/officeDocument/2006/relationships/image" Target="../media/image11.jpeg"/><Relationship Id="rId22" Type="http://schemas.microsoft.com/office/2007/relationships/hdphoto" Target="../media/hdphoto2.wdp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18C329-16B5-824B-5E1A-2160292927E9}"/>
              </a:ext>
            </a:extLst>
          </p:cNvPr>
          <p:cNvSpPr/>
          <p:nvPr/>
        </p:nvSpPr>
        <p:spPr bwMode="auto">
          <a:xfrm>
            <a:off x="17822192" y="662765"/>
            <a:ext cx="2448272" cy="939718"/>
          </a:xfrm>
          <a:prstGeom prst="rect">
            <a:avLst/>
          </a:prstGeom>
          <a:solidFill>
            <a:srgbClr val="01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C742A7-24B4-7B50-D210-8013F563EDDB}"/>
              </a:ext>
            </a:extLst>
          </p:cNvPr>
          <p:cNvSpPr/>
          <p:nvPr/>
        </p:nvSpPr>
        <p:spPr bwMode="auto">
          <a:xfrm>
            <a:off x="5436816" y="1750674"/>
            <a:ext cx="1344519" cy="715905"/>
          </a:xfrm>
          <a:prstGeom prst="rect">
            <a:avLst/>
          </a:prstGeom>
          <a:solidFill>
            <a:srgbClr val="01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89C286-9E08-232E-1CAA-7653B8DBB9B7}"/>
              </a:ext>
            </a:extLst>
          </p:cNvPr>
          <p:cNvSpPr/>
          <p:nvPr/>
        </p:nvSpPr>
        <p:spPr>
          <a:xfrm>
            <a:off x="12709624" y="1746500"/>
            <a:ext cx="7128792" cy="939718"/>
          </a:xfrm>
          <a:prstGeom prst="rect">
            <a:avLst/>
          </a:prstGeom>
          <a:solidFill>
            <a:srgbClr val="01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 bwMode="auto">
          <a:xfrm>
            <a:off x="0" y="946968"/>
            <a:ext cx="4691993" cy="2050116"/>
          </a:xfrm>
          <a:prstGeom prst="rect">
            <a:avLst/>
          </a:prstGeom>
          <a:ln>
            <a:noFill/>
          </a:ln>
        </p:spPr>
        <p:txBody>
          <a:bodyPr anchor="t">
            <a:normAutofit fontScale="90000"/>
          </a:bodyPr>
          <a:lstStyle/>
          <a:p>
            <a:pPr>
              <a:defRPr/>
            </a:pP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MATEMATICĂ</a:t>
            </a:r>
            <a:r>
              <a:rPr lang="ro-RO" sz="1900" b="1" dirty="0">
                <a:solidFill>
                  <a:schemeClr val="bg1"/>
                </a:solidFill>
                <a:latin typeface="Calibri"/>
                <a:cs typeface="Arial"/>
              </a:rPr>
              <a:t> ŞI </a:t>
            </a: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INFORMATICĂ</a:t>
            </a:r>
            <a:br>
              <a:rPr lang="ro-RO" sz="1100" b="1" dirty="0">
                <a:latin typeface="Calibri"/>
                <a:cs typeface="Arial"/>
              </a:rPr>
            </a:br>
            <a:r>
              <a:rPr lang="ro-RO" sz="1100" b="1" dirty="0">
                <a:latin typeface="Calibri"/>
                <a:cs typeface="Arial"/>
              </a:rPr>
              <a:t>Absolvent</a:t>
            </a:r>
            <a:r>
              <a:rPr lang="ro-RO" sz="1400" b="1" dirty="0">
                <a:latin typeface="Calibri"/>
                <a:cs typeface="Arial"/>
              </a:rPr>
              <a:t>  </a:t>
            </a:r>
            <a:br>
              <a:rPr lang="ro-RO" sz="1400" b="1" dirty="0">
                <a:latin typeface="Calibri"/>
                <a:cs typeface="Arial"/>
              </a:rPr>
            </a:b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George Daniel PATRA</a:t>
            </a:r>
            <a:r>
              <a:rPr lang="en-GB" sz="19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Ș</a:t>
            </a: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C</a:t>
            </a:r>
            <a:br>
              <a:rPr lang="ro-RO" sz="2500" b="1" dirty="0">
                <a:solidFill>
                  <a:srgbClr val="385D8A"/>
                </a:solidFill>
                <a:latin typeface="Calibri"/>
                <a:cs typeface="Arial"/>
              </a:rPr>
            </a:br>
            <a:r>
              <a:rPr lang="ro-RO" sz="1100" b="1" dirty="0">
                <a:latin typeface="Calibri"/>
                <a:cs typeface="Arial"/>
              </a:rPr>
              <a:t>Coordonator</a:t>
            </a:r>
            <a:br>
              <a:rPr lang="ro-RO" sz="1100" b="1" dirty="0">
                <a:latin typeface="Calibri"/>
                <a:cs typeface="Arial"/>
              </a:rPr>
            </a:b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Honorius Cezar </a:t>
            </a:r>
            <a:r>
              <a:rPr lang="ro-RO" sz="1900" b="1" dirty="0">
                <a:solidFill>
                  <a:schemeClr val="bg1"/>
                </a:solidFill>
                <a:latin typeface="Calibri"/>
                <a:cs typeface="Arial"/>
              </a:rPr>
              <a:t>GÂLMEANU</a:t>
            </a:r>
            <a:br>
              <a:rPr lang="ro-RO" sz="2500" b="1" dirty="0">
                <a:solidFill>
                  <a:srgbClr val="385D8A"/>
                </a:solidFill>
                <a:latin typeface="Calibri"/>
                <a:cs typeface="Arial"/>
              </a:rPr>
            </a:br>
            <a:br>
              <a:rPr lang="ro-RO" sz="2500" b="1" dirty="0">
                <a:latin typeface="Calibri"/>
                <a:cs typeface="Arial"/>
              </a:rPr>
            </a:br>
            <a:br>
              <a:rPr lang="ro-RO" sz="800" b="1" dirty="0">
                <a:latin typeface="Calibri"/>
              </a:rPr>
            </a:br>
            <a:br>
              <a:rPr lang="vi-VN" sz="800" dirty="0">
                <a:latin typeface="Calibri"/>
              </a:rPr>
            </a:br>
            <a:br>
              <a:rPr lang="vi-VN" sz="800" dirty="0"/>
            </a:br>
            <a:br>
              <a:rPr lang="vi-VN" sz="800" dirty="0"/>
            </a:br>
            <a:br>
              <a:rPr lang="vi-VN" sz="800" dirty="0"/>
            </a:br>
            <a:endParaRPr lang="ro-RO" sz="800" dirty="0"/>
          </a:p>
        </p:txBody>
      </p:sp>
      <p:sp>
        <p:nvSpPr>
          <p:cNvPr id="4" name="Dreptunghi 3"/>
          <p:cNvSpPr/>
          <p:nvPr/>
        </p:nvSpPr>
        <p:spPr bwMode="auto">
          <a:xfrm>
            <a:off x="0" y="0"/>
            <a:ext cx="4691993" cy="3068679"/>
          </a:xfrm>
          <a:prstGeom prst="rect">
            <a:avLst/>
          </a:prstGeom>
          <a:noFill/>
          <a:ln>
            <a:solidFill>
              <a:srgbClr val="385D8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9" tIns="32319" rIns="64639" bIns="32319" rtlCol="0" anchor="ctr"/>
          <a:lstStyle/>
          <a:p>
            <a:pPr algn="ctr">
              <a:defRPr/>
            </a:pPr>
            <a:endParaRPr lang="ro-RO"/>
          </a:p>
        </p:txBody>
      </p:sp>
      <p:cxnSp>
        <p:nvCxnSpPr>
          <p:cNvPr id="11" name="Conector drept 10"/>
          <p:cNvCxnSpPr>
            <a:cxnSpLocks/>
          </p:cNvCxnSpPr>
          <p:nvPr/>
        </p:nvCxnSpPr>
        <p:spPr bwMode="auto">
          <a:xfrm flipV="1">
            <a:off x="2345576" y="2380616"/>
            <a:ext cx="0" cy="611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tăText 16"/>
          <p:cNvSpPr txBox="1"/>
          <p:nvPr/>
        </p:nvSpPr>
        <p:spPr bwMode="auto">
          <a:xfrm>
            <a:off x="95790" y="2576800"/>
            <a:ext cx="2267594" cy="37304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algn="ctr">
              <a:defRPr/>
            </a:pPr>
            <a:r>
              <a:rPr lang="ro-RO" sz="1000" dirty="0"/>
              <a:t>Email:</a:t>
            </a:r>
            <a:r>
              <a:rPr lang="en-GB" sz="1000" dirty="0"/>
              <a:t> </a:t>
            </a:r>
            <a:r>
              <a:rPr lang="en-GB" sz="1000" dirty="0">
                <a:solidFill>
                  <a:schemeClr val="bg1"/>
                </a:solidFill>
              </a:rPr>
              <a:t>george.patrasc@student.unitbv.ro</a:t>
            </a:r>
            <a:br>
              <a:rPr lang="en-GB" sz="1000" dirty="0">
                <a:solidFill>
                  <a:schemeClr val="bg1"/>
                </a:solidFill>
              </a:rPr>
            </a:br>
            <a:r>
              <a:rPr lang="en-GB" sz="1000" dirty="0">
                <a:solidFill>
                  <a:schemeClr val="bg1"/>
                </a:solidFill>
              </a:rPr>
              <a:t>   georgedanielp14@gmail.com</a:t>
            </a:r>
            <a:endParaRPr lang="ro-RO" sz="1000" dirty="0">
              <a:solidFill>
                <a:schemeClr val="bg1"/>
              </a:solidFill>
            </a:endParaRPr>
          </a:p>
        </p:txBody>
      </p:sp>
      <p:sp>
        <p:nvSpPr>
          <p:cNvPr id="19" name="CasetăText 18"/>
          <p:cNvSpPr txBox="1"/>
          <p:nvPr/>
        </p:nvSpPr>
        <p:spPr bwMode="auto">
          <a:xfrm>
            <a:off x="2352087" y="2424977"/>
            <a:ext cx="2289046" cy="37304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algn="ctr">
              <a:defRPr/>
            </a:pPr>
            <a:r>
              <a:rPr lang="ro-RO" sz="1000" dirty="0"/>
              <a:t>Facultatea de </a:t>
            </a:r>
            <a:endParaRPr dirty="0"/>
          </a:p>
          <a:p>
            <a:pPr algn="ctr">
              <a:defRPr/>
            </a:pPr>
            <a:r>
              <a:rPr lang="ro-RO" sz="1000" dirty="0">
                <a:solidFill>
                  <a:schemeClr val="bg1"/>
                </a:solidFill>
              </a:rPr>
              <a:t>Matematică și Informatică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Dreptunghi 17"/>
          <p:cNvSpPr/>
          <p:nvPr/>
        </p:nvSpPr>
        <p:spPr bwMode="auto">
          <a:xfrm>
            <a:off x="4132540" y="2947460"/>
            <a:ext cx="559453" cy="12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639" tIns="32319" rIns="64639" bIns="32319" rtlCol="0" anchor="ctr"/>
          <a:lstStyle/>
          <a:p>
            <a:pPr algn="ctr">
              <a:defRPr/>
            </a:pPr>
            <a:r>
              <a:rPr lang="ro-RO" sz="700" b="1">
                <a:solidFill>
                  <a:schemeClr val="bg1"/>
                </a:solidFill>
              </a:rPr>
              <a:t>P.8.11</a:t>
            </a: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387" y="0"/>
            <a:ext cx="2485345" cy="881651"/>
          </a:xfrm>
          <a:prstGeom prst="rect">
            <a:avLst/>
          </a:prstGeom>
        </p:spPr>
      </p:pic>
      <p:pic>
        <p:nvPicPr>
          <p:cNvPr id="199390257" name="Picture 19939025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0" y="0"/>
            <a:ext cx="4691992" cy="11089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D70D0C-12AF-BE1B-9438-8D82C490880B}"/>
              </a:ext>
            </a:extLst>
          </p:cNvPr>
          <p:cNvSpPr txBox="1"/>
          <p:nvPr/>
        </p:nvSpPr>
        <p:spPr>
          <a:xfrm>
            <a:off x="5364808" y="377893"/>
            <a:ext cx="1504967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Sistem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de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gestionare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al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accesului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într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-o </a:t>
            </a:r>
            <a:r>
              <a:rPr lang="en-GB" sz="7200" b="1" dirty="0" err="1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parcare</a:t>
            </a:r>
            <a:r>
              <a:rPr lang="en-GB" sz="7200" b="1" dirty="0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auto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folosind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tehnici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de </a:t>
            </a:r>
            <a:r>
              <a:rPr lang="en-GB" sz="7200" b="1" dirty="0" err="1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procesare</a:t>
            </a:r>
            <a:r>
              <a:rPr lang="en-GB" sz="7200" b="1" dirty="0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a </a:t>
            </a:r>
            <a:r>
              <a:rPr lang="en-GB" sz="7200" b="1" dirty="0" err="1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imaginilor</a:t>
            </a:r>
            <a:endParaRPr lang="en-GB" sz="7200" b="1" dirty="0">
              <a:solidFill>
                <a:srgbClr val="56779B"/>
              </a:solidFill>
              <a:latin typeface="Bahnschrift Light Condensed" panose="020B0502040204020203" pitchFamily="34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99390244" name="Picture 199390243">
            <a:extLst>
              <a:ext uri="{FF2B5EF4-FFF2-40B4-BE49-F238E27FC236}">
                <a16:creationId xmlns:a16="http://schemas.microsoft.com/office/drawing/2014/main" id="{D4E9F967-0CA6-31B3-7758-CF332E809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87" y="23047805"/>
            <a:ext cx="12067502" cy="6560537"/>
          </a:xfrm>
          <a:prstGeom prst="rect">
            <a:avLst/>
          </a:prstGeom>
        </p:spPr>
      </p:pic>
      <p:sp>
        <p:nvSpPr>
          <p:cNvPr id="199390355" name="Rectangle 199390354">
            <a:extLst>
              <a:ext uri="{FF2B5EF4-FFF2-40B4-BE49-F238E27FC236}">
                <a16:creationId xmlns:a16="http://schemas.microsoft.com/office/drawing/2014/main" id="{5ADEC125-F862-2CA5-A49C-1271974A8EF8}"/>
              </a:ext>
            </a:extLst>
          </p:cNvPr>
          <p:cNvSpPr/>
          <p:nvPr/>
        </p:nvSpPr>
        <p:spPr>
          <a:xfrm>
            <a:off x="0" y="4011205"/>
            <a:ext cx="21386800" cy="6448294"/>
          </a:xfrm>
          <a:prstGeom prst="rect">
            <a:avLst/>
          </a:prstGeom>
          <a:solidFill>
            <a:srgbClr val="1B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1B314E"/>
              </a:solidFill>
            </a:endParaRPr>
          </a:p>
        </p:txBody>
      </p:sp>
      <p:pic>
        <p:nvPicPr>
          <p:cNvPr id="199390357" name="Picture 199390356">
            <a:extLst>
              <a:ext uri="{FF2B5EF4-FFF2-40B4-BE49-F238E27FC236}">
                <a16:creationId xmlns:a16="http://schemas.microsoft.com/office/drawing/2014/main" id="{7F85450F-8F1D-29BB-4DEF-37A4DAEC0E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103"/>
          <a:stretch/>
        </p:blipFill>
        <p:spPr>
          <a:xfrm>
            <a:off x="10693400" y="4027799"/>
            <a:ext cx="10693400" cy="6406007"/>
          </a:xfrm>
          <a:prstGeom prst="rect">
            <a:avLst/>
          </a:prstGeom>
        </p:spPr>
      </p:pic>
      <p:sp>
        <p:nvSpPr>
          <p:cNvPr id="199390354" name="TextBox 199390353">
            <a:extLst>
              <a:ext uri="{FF2B5EF4-FFF2-40B4-BE49-F238E27FC236}">
                <a16:creationId xmlns:a16="http://schemas.microsoft.com/office/drawing/2014/main" id="{BB92F19C-7526-9730-EC15-552D9022C2B2}"/>
              </a:ext>
            </a:extLst>
          </p:cNvPr>
          <p:cNvSpPr txBox="1"/>
          <p:nvPr/>
        </p:nvSpPr>
        <p:spPr>
          <a:xfrm>
            <a:off x="228804" y="4234896"/>
            <a:ext cx="12326007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Aplicația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are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scopul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a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gestiona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intrările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și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ieșirile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autovehiculelor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parcările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auto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.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momentul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care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vehiculul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ajunge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in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fața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parcării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șoferul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interacționează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cu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terminalul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acces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pentru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deschiderea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barierei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se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captează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o imagine de input. </a:t>
            </a:r>
          </a:p>
          <a:p>
            <a:endParaRPr lang="en-GB" sz="3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Aceasta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este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prelucrată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folosind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tehnici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procesare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a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imaginilor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</a:p>
          <a:p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pentru a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detecta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segmenta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și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rectifica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numărul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înmatriculare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din imagine.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După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pre-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procesare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textul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numărului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înmatriculare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este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citit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cu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ajutorul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unui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modelului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AI 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Tesseract OCR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afișat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interfața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grafică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a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aplicației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.</a:t>
            </a:r>
          </a:p>
        </p:txBody>
      </p:sp>
      <p:pic>
        <p:nvPicPr>
          <p:cNvPr id="199390375" name="Picture 199390374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DF275617-DDD9-239C-3916-803466549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142" y="12155181"/>
            <a:ext cx="2632575" cy="1980000"/>
          </a:xfrm>
          <a:prstGeom prst="rect">
            <a:avLst/>
          </a:prstGeom>
        </p:spPr>
      </p:pic>
      <p:pic>
        <p:nvPicPr>
          <p:cNvPr id="199390376" name="Picture 199390375" descr="A close up of a car&#10;&#10;Description automatically generated">
            <a:extLst>
              <a:ext uri="{FF2B5EF4-FFF2-40B4-BE49-F238E27FC236}">
                <a16:creationId xmlns:a16="http://schemas.microsoft.com/office/drawing/2014/main" id="{3F2D5DCD-5D06-45A3-24AD-C0D0F3ECDB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149" y="12155181"/>
            <a:ext cx="4747342" cy="1980000"/>
          </a:xfrm>
          <a:prstGeom prst="rect">
            <a:avLst/>
          </a:prstGeom>
        </p:spPr>
      </p:pic>
      <p:pic>
        <p:nvPicPr>
          <p:cNvPr id="199390377" name="Picture 199390376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34F61682-EBC4-177B-179A-B236F2496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1352" y="12153501"/>
            <a:ext cx="4769787" cy="1980000"/>
          </a:xfrm>
          <a:prstGeom prst="rect">
            <a:avLst/>
          </a:prstGeom>
        </p:spPr>
      </p:pic>
      <p:sp>
        <p:nvSpPr>
          <p:cNvPr id="199390383" name="TextBox 199390382">
            <a:extLst>
              <a:ext uri="{FF2B5EF4-FFF2-40B4-BE49-F238E27FC236}">
                <a16:creationId xmlns:a16="http://schemas.microsoft.com/office/drawing/2014/main" id="{A35CF58A-B8FF-43A2-AE95-4EE4CC0AB1E8}"/>
              </a:ext>
            </a:extLst>
          </p:cNvPr>
          <p:cNvSpPr txBox="1"/>
          <p:nvPr/>
        </p:nvSpPr>
        <p:spPr>
          <a:xfrm>
            <a:off x="822140" y="10791484"/>
            <a:ext cx="7999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Detecție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și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recunoaștere</a:t>
            </a:r>
            <a:endParaRPr lang="en-US" sz="6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99390387" name="Picture 199390386" descr="A license plate on a car&#10;&#10;Description automatically generated">
            <a:extLst>
              <a:ext uri="{FF2B5EF4-FFF2-40B4-BE49-F238E27FC236}">
                <a16:creationId xmlns:a16="http://schemas.microsoft.com/office/drawing/2014/main" id="{B7D24545-F6F0-7C80-D2E3-81E9336868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140" y="15688492"/>
            <a:ext cx="2979468" cy="1980000"/>
          </a:xfrm>
          <a:prstGeom prst="rect">
            <a:avLst/>
          </a:prstGeom>
        </p:spPr>
      </p:pic>
      <p:pic>
        <p:nvPicPr>
          <p:cNvPr id="199390389" name="Picture 199390388" descr="Close-up of a license plate&#10;&#10;Description automatically generated">
            <a:extLst>
              <a:ext uri="{FF2B5EF4-FFF2-40B4-BE49-F238E27FC236}">
                <a16:creationId xmlns:a16="http://schemas.microsoft.com/office/drawing/2014/main" id="{CD7641EE-34CB-C592-B83E-1E2FC8A29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9204" y="15685384"/>
            <a:ext cx="2969900" cy="1980000"/>
          </a:xfrm>
          <a:prstGeom prst="rect">
            <a:avLst/>
          </a:prstGeom>
        </p:spPr>
      </p:pic>
      <p:pic>
        <p:nvPicPr>
          <p:cNvPr id="199390398" name="Picture 199390397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D04D1CAE-3A59-1C21-6600-2843B775F9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6267" y="15686596"/>
            <a:ext cx="2979490" cy="1980000"/>
          </a:xfrm>
          <a:prstGeom prst="rect">
            <a:avLst/>
          </a:prstGeom>
        </p:spPr>
      </p:pic>
      <p:pic>
        <p:nvPicPr>
          <p:cNvPr id="199390399" name="Picture 199390398" descr="A white rectangle with green border&#10;&#10;Description automatically generated">
            <a:extLst>
              <a:ext uri="{FF2B5EF4-FFF2-40B4-BE49-F238E27FC236}">
                <a16:creationId xmlns:a16="http://schemas.microsoft.com/office/drawing/2014/main" id="{B42E569C-AB93-3C87-AFE9-AE17FC7151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6558" y="15690699"/>
            <a:ext cx="2979490" cy="1980000"/>
          </a:xfrm>
          <a:prstGeom prst="rect">
            <a:avLst/>
          </a:prstGeom>
        </p:spPr>
      </p:pic>
      <p:pic>
        <p:nvPicPr>
          <p:cNvPr id="199390400" name="Picture 199390399" descr="A license plate on a car&#10;&#10;Description automatically generated">
            <a:extLst>
              <a:ext uri="{FF2B5EF4-FFF2-40B4-BE49-F238E27FC236}">
                <a16:creationId xmlns:a16="http://schemas.microsoft.com/office/drawing/2014/main" id="{B7F84BB9-4DF6-48A4-64F6-EED3602E75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50184" y="15681310"/>
            <a:ext cx="2979490" cy="1980000"/>
          </a:xfrm>
          <a:prstGeom prst="rect">
            <a:avLst/>
          </a:prstGeom>
        </p:spPr>
      </p:pic>
      <p:pic>
        <p:nvPicPr>
          <p:cNvPr id="199390403" name="Picture 199390402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F5826200-0344-674E-FD0C-AC3B536486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45728" y="19408743"/>
            <a:ext cx="3970572" cy="702000"/>
          </a:xfrm>
          <a:prstGeom prst="rect">
            <a:avLst/>
          </a:prstGeom>
        </p:spPr>
      </p:pic>
      <p:sp>
        <p:nvSpPr>
          <p:cNvPr id="199390404" name="TextBox 199390403">
            <a:extLst>
              <a:ext uri="{FF2B5EF4-FFF2-40B4-BE49-F238E27FC236}">
                <a16:creationId xmlns:a16="http://schemas.microsoft.com/office/drawing/2014/main" id="{2C7AA485-EB19-41D4-BC5A-F6A9A725EDD7}"/>
              </a:ext>
            </a:extLst>
          </p:cNvPr>
          <p:cNvSpPr txBox="1"/>
          <p:nvPr/>
        </p:nvSpPr>
        <p:spPr>
          <a:xfrm>
            <a:off x="18542272" y="19402857"/>
            <a:ext cx="25757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</a:rPr>
              <a:t>CT 36 NLA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99390407" name="Picture 199390406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78A1EE5B-6BF4-1570-A156-64E7FC69B8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21192" y="19412702"/>
            <a:ext cx="3835196" cy="702000"/>
          </a:xfrm>
          <a:prstGeom prst="rect">
            <a:avLst/>
          </a:prstGeom>
        </p:spPr>
      </p:pic>
      <p:pic>
        <p:nvPicPr>
          <p:cNvPr id="199390408" name="Picture 199390407" descr="A close up of a car&#10;&#10;Description automatically generated">
            <a:extLst>
              <a:ext uri="{FF2B5EF4-FFF2-40B4-BE49-F238E27FC236}">
                <a16:creationId xmlns:a16="http://schemas.microsoft.com/office/drawing/2014/main" id="{A1589046-EDF7-A34D-66F7-AA6864FE26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21992" y="12150864"/>
            <a:ext cx="4756532" cy="1980000"/>
          </a:xfrm>
          <a:prstGeom prst="rect">
            <a:avLst/>
          </a:prstGeom>
        </p:spPr>
      </p:pic>
      <p:pic>
        <p:nvPicPr>
          <p:cNvPr id="199390409" name="Picture 199390408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F7CB78D2-C875-4DB8-3EE3-F93613803A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25080" y="19414675"/>
            <a:ext cx="2988000" cy="703635"/>
          </a:xfrm>
          <a:prstGeom prst="rect">
            <a:avLst/>
          </a:prstGeom>
        </p:spPr>
      </p:pic>
      <p:cxnSp>
        <p:nvCxnSpPr>
          <p:cNvPr id="199390411" name="Straight Arrow Connector 199390410">
            <a:extLst>
              <a:ext uri="{FF2B5EF4-FFF2-40B4-BE49-F238E27FC236}">
                <a16:creationId xmlns:a16="http://schemas.microsoft.com/office/drawing/2014/main" id="{3B455083-77BD-6997-5245-3677C72A3706}"/>
              </a:ext>
            </a:extLst>
          </p:cNvPr>
          <p:cNvCxnSpPr>
            <a:cxnSpLocks/>
            <a:stCxn id="199390375" idx="3"/>
            <a:endCxn id="199390376" idx="1"/>
          </p:cNvCxnSpPr>
          <p:nvPr/>
        </p:nvCxnSpPr>
        <p:spPr>
          <a:xfrm>
            <a:off x="3454717" y="13145181"/>
            <a:ext cx="10154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12" name="Straight Arrow Connector 199390411">
            <a:extLst>
              <a:ext uri="{FF2B5EF4-FFF2-40B4-BE49-F238E27FC236}">
                <a16:creationId xmlns:a16="http://schemas.microsoft.com/office/drawing/2014/main" id="{EC83DDD3-C27F-4B8D-0104-ED75AEA1B056}"/>
              </a:ext>
            </a:extLst>
          </p:cNvPr>
          <p:cNvCxnSpPr>
            <a:cxnSpLocks/>
            <a:stCxn id="199390376" idx="3"/>
            <a:endCxn id="199390377" idx="1"/>
          </p:cNvCxnSpPr>
          <p:nvPr/>
        </p:nvCxnSpPr>
        <p:spPr bwMode="auto">
          <a:xfrm flipV="1">
            <a:off x="9217491" y="13143501"/>
            <a:ext cx="1043861" cy="16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14" name="Straight Arrow Connector 199390413">
            <a:extLst>
              <a:ext uri="{FF2B5EF4-FFF2-40B4-BE49-F238E27FC236}">
                <a16:creationId xmlns:a16="http://schemas.microsoft.com/office/drawing/2014/main" id="{E1736B1B-13B2-BF32-7CAD-B487752692F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031139" y="13140864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390447" name="TextBox 199390446">
            <a:extLst>
              <a:ext uri="{FF2B5EF4-FFF2-40B4-BE49-F238E27FC236}">
                <a16:creationId xmlns:a16="http://schemas.microsoft.com/office/drawing/2014/main" id="{1B0100F1-FE94-B9F0-EE6E-C95730A41552}"/>
              </a:ext>
            </a:extLst>
          </p:cNvPr>
          <p:cNvSpPr txBox="1"/>
          <p:nvPr/>
        </p:nvSpPr>
        <p:spPr>
          <a:xfrm>
            <a:off x="1506017" y="14130864"/>
            <a:ext cx="12648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1.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Input</a:t>
            </a:r>
          </a:p>
        </p:txBody>
      </p:sp>
      <p:sp>
        <p:nvSpPr>
          <p:cNvPr id="199390449" name="TextBox 199390448">
            <a:extLst>
              <a:ext uri="{FF2B5EF4-FFF2-40B4-BE49-F238E27FC236}">
                <a16:creationId xmlns:a16="http://schemas.microsoft.com/office/drawing/2014/main" id="{39771454-73D6-9348-CF08-010B6553A557}"/>
              </a:ext>
            </a:extLst>
          </p:cNvPr>
          <p:cNvSpPr txBox="1"/>
          <p:nvPr/>
        </p:nvSpPr>
        <p:spPr>
          <a:xfrm>
            <a:off x="5089315" y="14139857"/>
            <a:ext cx="338403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2. 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Decupare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și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binarizare</a:t>
            </a:r>
          </a:p>
        </p:txBody>
      </p:sp>
      <p:sp>
        <p:nvSpPr>
          <p:cNvPr id="199390450" name="TextBox 199390449">
            <a:extLst>
              <a:ext uri="{FF2B5EF4-FFF2-40B4-BE49-F238E27FC236}">
                <a16:creationId xmlns:a16="http://schemas.microsoft.com/office/drawing/2014/main" id="{FAF1485E-96ED-4CF0-6207-CFF0D9976417}"/>
              </a:ext>
            </a:extLst>
          </p:cNvPr>
          <p:cNvSpPr txBox="1"/>
          <p:nvPr/>
        </p:nvSpPr>
        <p:spPr>
          <a:xfrm>
            <a:off x="11153368" y="14130864"/>
            <a:ext cx="311251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3.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Componente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conexe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453" name="TextBox 199390452">
            <a:extLst>
              <a:ext uri="{FF2B5EF4-FFF2-40B4-BE49-F238E27FC236}">
                <a16:creationId xmlns:a16="http://schemas.microsoft.com/office/drawing/2014/main" id="{84F146E0-5890-BCDE-0CF1-38633ECFA7C0}"/>
              </a:ext>
            </a:extLst>
          </p:cNvPr>
          <p:cNvSpPr txBox="1"/>
          <p:nvPr/>
        </p:nvSpPr>
        <p:spPr>
          <a:xfrm>
            <a:off x="16766089" y="14130864"/>
            <a:ext cx="326833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4. 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Bounding box-urile</a:t>
            </a:r>
          </a:p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componentelor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conexe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199390454" name="Straight Arrow Connector 199390453">
            <a:extLst>
              <a:ext uri="{FF2B5EF4-FFF2-40B4-BE49-F238E27FC236}">
                <a16:creationId xmlns:a16="http://schemas.microsoft.com/office/drawing/2014/main" id="{3F4CA446-680B-9005-646C-9BF801A045B5}"/>
              </a:ext>
            </a:extLst>
          </p:cNvPr>
          <p:cNvCxnSpPr>
            <a:cxnSpLocks/>
            <a:stCxn id="199390387" idx="3"/>
            <a:endCxn id="199390389" idx="1"/>
          </p:cNvCxnSpPr>
          <p:nvPr/>
        </p:nvCxnSpPr>
        <p:spPr bwMode="auto">
          <a:xfrm flipV="1">
            <a:off x="3801608" y="16675384"/>
            <a:ext cx="1257596" cy="31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57" name="Straight Arrow Connector 199390456">
            <a:extLst>
              <a:ext uri="{FF2B5EF4-FFF2-40B4-BE49-F238E27FC236}">
                <a16:creationId xmlns:a16="http://schemas.microsoft.com/office/drawing/2014/main" id="{6816DF7C-B27D-5700-9845-E1CDA338DBC5}"/>
              </a:ext>
            </a:extLst>
          </p:cNvPr>
          <p:cNvCxnSpPr>
            <a:cxnSpLocks/>
            <a:stCxn id="199390389" idx="3"/>
            <a:endCxn id="199390398" idx="1"/>
          </p:cNvCxnSpPr>
          <p:nvPr/>
        </p:nvCxnSpPr>
        <p:spPr bwMode="auto">
          <a:xfrm>
            <a:off x="8029104" y="16675384"/>
            <a:ext cx="1267163" cy="12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60" name="Straight Arrow Connector 199390459">
            <a:extLst>
              <a:ext uri="{FF2B5EF4-FFF2-40B4-BE49-F238E27FC236}">
                <a16:creationId xmlns:a16="http://schemas.microsoft.com/office/drawing/2014/main" id="{DD7D9C3C-3E95-232D-FAF6-729D214982CB}"/>
              </a:ext>
            </a:extLst>
          </p:cNvPr>
          <p:cNvCxnSpPr>
            <a:cxnSpLocks/>
            <a:stCxn id="199390398" idx="3"/>
            <a:endCxn id="199390399" idx="1"/>
          </p:cNvCxnSpPr>
          <p:nvPr/>
        </p:nvCxnSpPr>
        <p:spPr bwMode="auto">
          <a:xfrm>
            <a:off x="12275757" y="16676596"/>
            <a:ext cx="1270801" cy="41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63" name="Straight Arrow Connector 199390462">
            <a:extLst>
              <a:ext uri="{FF2B5EF4-FFF2-40B4-BE49-F238E27FC236}">
                <a16:creationId xmlns:a16="http://schemas.microsoft.com/office/drawing/2014/main" id="{1D72EC13-36FD-AF8B-3073-973E81EBA6C1}"/>
              </a:ext>
            </a:extLst>
          </p:cNvPr>
          <p:cNvCxnSpPr>
            <a:cxnSpLocks/>
            <a:stCxn id="199390399" idx="3"/>
            <a:endCxn id="199390400" idx="1"/>
          </p:cNvCxnSpPr>
          <p:nvPr/>
        </p:nvCxnSpPr>
        <p:spPr bwMode="auto">
          <a:xfrm flipV="1">
            <a:off x="16526048" y="16671310"/>
            <a:ext cx="1224136" cy="93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90" name="Connector: Elbow 199390489">
            <a:extLst>
              <a:ext uri="{FF2B5EF4-FFF2-40B4-BE49-F238E27FC236}">
                <a16:creationId xmlns:a16="http://schemas.microsoft.com/office/drawing/2014/main" id="{E2B6A94B-C555-D8EE-C3F5-F30402E4A3F1}"/>
              </a:ext>
            </a:extLst>
          </p:cNvPr>
          <p:cNvCxnSpPr>
            <a:cxnSpLocks/>
          </p:cNvCxnSpPr>
          <p:nvPr/>
        </p:nvCxnSpPr>
        <p:spPr>
          <a:xfrm rot="10800000" flipH="1">
            <a:off x="822142" y="13141839"/>
            <a:ext cx="19956382" cy="3537628"/>
          </a:xfrm>
          <a:prstGeom prst="bentConnector5">
            <a:avLst>
              <a:gd name="adj1" fmla="val -1145"/>
              <a:gd name="adj2" fmla="val 35419"/>
              <a:gd name="adj3" fmla="val 101145"/>
            </a:avLst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95" name="Connector: Elbow 199390494">
            <a:extLst>
              <a:ext uri="{FF2B5EF4-FFF2-40B4-BE49-F238E27FC236}">
                <a16:creationId xmlns:a16="http://schemas.microsoft.com/office/drawing/2014/main" id="{37B2DEBA-FFDA-8404-2922-F8722074E6B8}"/>
              </a:ext>
            </a:extLst>
          </p:cNvPr>
          <p:cNvCxnSpPr>
            <a:cxnSpLocks/>
          </p:cNvCxnSpPr>
          <p:nvPr/>
        </p:nvCxnSpPr>
        <p:spPr bwMode="auto">
          <a:xfrm rot="10800000" flipH="1">
            <a:off x="822140" y="16292115"/>
            <a:ext cx="19907534" cy="3470594"/>
          </a:xfrm>
          <a:prstGeom prst="bentConnector5">
            <a:avLst>
              <a:gd name="adj1" fmla="val -1148"/>
              <a:gd name="adj2" fmla="val 22747"/>
              <a:gd name="adj3" fmla="val 101148"/>
            </a:avLst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06" name="Straight Arrow Connector 199390505">
            <a:extLst>
              <a:ext uri="{FF2B5EF4-FFF2-40B4-BE49-F238E27FC236}">
                <a16:creationId xmlns:a16="http://schemas.microsoft.com/office/drawing/2014/main" id="{505F2583-D5EB-409E-E18A-BD4D76E8FAFC}"/>
              </a:ext>
            </a:extLst>
          </p:cNvPr>
          <p:cNvCxnSpPr>
            <a:cxnSpLocks/>
            <a:endCxn id="199390409" idx="1"/>
          </p:cNvCxnSpPr>
          <p:nvPr/>
        </p:nvCxnSpPr>
        <p:spPr bwMode="auto">
          <a:xfrm>
            <a:off x="3810140" y="19762709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09" name="Straight Arrow Connector 199390508">
            <a:extLst>
              <a:ext uri="{FF2B5EF4-FFF2-40B4-BE49-F238E27FC236}">
                <a16:creationId xmlns:a16="http://schemas.microsoft.com/office/drawing/2014/main" id="{5370475B-5D2A-D6C0-3C8D-AED50D808B2A}"/>
              </a:ext>
            </a:extLst>
          </p:cNvPr>
          <p:cNvCxnSpPr>
            <a:cxnSpLocks/>
            <a:stCxn id="199390409" idx="3"/>
            <a:endCxn id="199390407" idx="1"/>
          </p:cNvCxnSpPr>
          <p:nvPr/>
        </p:nvCxnSpPr>
        <p:spPr bwMode="auto">
          <a:xfrm flipV="1">
            <a:off x="7813080" y="19763702"/>
            <a:ext cx="10081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12" name="Straight Arrow Connector 199390511">
            <a:extLst>
              <a:ext uri="{FF2B5EF4-FFF2-40B4-BE49-F238E27FC236}">
                <a16:creationId xmlns:a16="http://schemas.microsoft.com/office/drawing/2014/main" id="{AE502AB3-A262-9A4D-68D2-FC965212B0D5}"/>
              </a:ext>
            </a:extLst>
          </p:cNvPr>
          <p:cNvCxnSpPr>
            <a:cxnSpLocks/>
            <a:stCxn id="199390407" idx="3"/>
            <a:endCxn id="199390403" idx="1"/>
          </p:cNvCxnSpPr>
          <p:nvPr/>
        </p:nvCxnSpPr>
        <p:spPr bwMode="auto">
          <a:xfrm flipV="1">
            <a:off x="12656388" y="19759743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39" name="Straight Arrow Connector 199390538">
            <a:extLst>
              <a:ext uri="{FF2B5EF4-FFF2-40B4-BE49-F238E27FC236}">
                <a16:creationId xmlns:a16="http://schemas.microsoft.com/office/drawing/2014/main" id="{96335215-D650-35A9-A363-D8A4637AE76F}"/>
              </a:ext>
            </a:extLst>
          </p:cNvPr>
          <p:cNvCxnSpPr>
            <a:cxnSpLocks/>
            <a:stCxn id="199390403" idx="3"/>
          </p:cNvCxnSpPr>
          <p:nvPr/>
        </p:nvCxnSpPr>
        <p:spPr bwMode="auto">
          <a:xfrm>
            <a:off x="17616300" y="19759743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390548" name="TextBox 199390547">
            <a:extLst>
              <a:ext uri="{FF2B5EF4-FFF2-40B4-BE49-F238E27FC236}">
                <a16:creationId xmlns:a16="http://schemas.microsoft.com/office/drawing/2014/main" id="{CED85116-2D64-F30B-158F-6F2765D236E0}"/>
              </a:ext>
            </a:extLst>
          </p:cNvPr>
          <p:cNvSpPr txBox="1"/>
          <p:nvPr/>
        </p:nvSpPr>
        <p:spPr bwMode="auto">
          <a:xfrm>
            <a:off x="1197353" y="21742962"/>
            <a:ext cx="7999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Interfa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tă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grafic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ă</a:t>
            </a:r>
            <a:endParaRPr lang="en-US" sz="6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27" name="TextBox 199390626">
            <a:extLst>
              <a:ext uri="{FF2B5EF4-FFF2-40B4-BE49-F238E27FC236}">
                <a16:creationId xmlns:a16="http://schemas.microsoft.com/office/drawing/2014/main" id="{BC0FF5AB-5193-4070-82F5-06B430E17D2D}"/>
              </a:ext>
            </a:extLst>
          </p:cNvPr>
          <p:cNvSpPr txBox="1"/>
          <p:nvPr/>
        </p:nvSpPr>
        <p:spPr bwMode="auto">
          <a:xfrm>
            <a:off x="14722351" y="21742963"/>
            <a:ext cx="4900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Tehnologii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folosite</a:t>
            </a:r>
            <a:endParaRPr lang="en-US" sz="6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29" name="TextBox 199390628">
            <a:extLst>
              <a:ext uri="{FF2B5EF4-FFF2-40B4-BE49-F238E27FC236}">
                <a16:creationId xmlns:a16="http://schemas.microsoft.com/office/drawing/2014/main" id="{A9F235C3-218E-96D5-EF65-AB7CE5605342}"/>
              </a:ext>
            </a:extLst>
          </p:cNvPr>
          <p:cNvSpPr txBox="1"/>
          <p:nvPr/>
        </p:nvSpPr>
        <p:spPr bwMode="auto">
          <a:xfrm>
            <a:off x="483247" y="20106569"/>
            <a:ext cx="376027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10.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Număr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de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înmatriculare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rectificat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grpSp>
        <p:nvGrpSpPr>
          <p:cNvPr id="199390630" name="Group 199390629">
            <a:extLst>
              <a:ext uri="{FF2B5EF4-FFF2-40B4-BE49-F238E27FC236}">
                <a16:creationId xmlns:a16="http://schemas.microsoft.com/office/drawing/2014/main" id="{1490E5AD-5132-77E8-AF38-1EFD81487706}"/>
              </a:ext>
            </a:extLst>
          </p:cNvPr>
          <p:cNvGrpSpPr/>
          <p:nvPr/>
        </p:nvGrpSpPr>
        <p:grpSpPr>
          <a:xfrm>
            <a:off x="14423025" y="23049018"/>
            <a:ext cx="2236486" cy="1969139"/>
            <a:chOff x="5773722" y="2382091"/>
            <a:chExt cx="1406996" cy="1319675"/>
          </a:xfrm>
        </p:grpSpPr>
        <p:pic>
          <p:nvPicPr>
            <p:cNvPr id="199390631" name="Picture 199390630">
              <a:extLst>
                <a:ext uri="{FF2B5EF4-FFF2-40B4-BE49-F238E27FC236}">
                  <a16:creationId xmlns:a16="http://schemas.microsoft.com/office/drawing/2014/main" id="{5139065B-AA0E-17C5-A86A-2A432699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199390632" name="TextBox 27">
              <a:extLst>
                <a:ext uri="{FF2B5EF4-FFF2-40B4-BE49-F238E27FC236}">
                  <a16:creationId xmlns:a16="http://schemas.microsoft.com/office/drawing/2014/main" id="{1602E54C-51EF-D8AF-FA68-B4A92E3EE79B}"/>
                </a:ext>
              </a:extLst>
            </p:cNvPr>
            <p:cNvSpPr txBox="1"/>
            <p:nvPr/>
          </p:nvSpPr>
          <p:spPr>
            <a:xfrm>
              <a:off x="5773722" y="3351115"/>
              <a:ext cx="1406996" cy="35065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C++ Language</a:t>
              </a:r>
            </a:p>
          </p:txBody>
        </p:sp>
      </p:grpSp>
      <p:grpSp>
        <p:nvGrpSpPr>
          <p:cNvPr id="199390633" name="Group 199390632">
            <a:extLst>
              <a:ext uri="{FF2B5EF4-FFF2-40B4-BE49-F238E27FC236}">
                <a16:creationId xmlns:a16="http://schemas.microsoft.com/office/drawing/2014/main" id="{7853089B-F733-2268-1A24-F890298BA7AA}"/>
              </a:ext>
            </a:extLst>
          </p:cNvPr>
          <p:cNvGrpSpPr/>
          <p:nvPr/>
        </p:nvGrpSpPr>
        <p:grpSpPr>
          <a:xfrm>
            <a:off x="14454214" y="25437132"/>
            <a:ext cx="2215850" cy="1963710"/>
            <a:chOff x="7324724" y="2382090"/>
            <a:chExt cx="1406996" cy="1315584"/>
          </a:xfrm>
        </p:grpSpPr>
        <p:pic>
          <p:nvPicPr>
            <p:cNvPr id="199390634" name="Picture 199390633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EB3263DA-E8C0-C9E1-170E-C68E76E4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199390635" name="TextBox 28">
              <a:extLst>
                <a:ext uri="{FF2B5EF4-FFF2-40B4-BE49-F238E27FC236}">
                  <a16:creationId xmlns:a16="http://schemas.microsoft.com/office/drawing/2014/main" id="{0A2137CB-4F2D-C7CF-C29C-99C03440BA72}"/>
                </a:ext>
              </a:extLst>
            </p:cNvPr>
            <p:cNvSpPr txBox="1"/>
            <p:nvPr/>
          </p:nvSpPr>
          <p:spPr>
            <a:xfrm>
              <a:off x="7324724" y="3347144"/>
              <a:ext cx="1406996" cy="35053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OpenCV</a:t>
              </a:r>
            </a:p>
          </p:txBody>
        </p:sp>
      </p:grpSp>
      <p:grpSp>
        <p:nvGrpSpPr>
          <p:cNvPr id="199390636" name="Group 199390635">
            <a:extLst>
              <a:ext uri="{FF2B5EF4-FFF2-40B4-BE49-F238E27FC236}">
                <a16:creationId xmlns:a16="http://schemas.microsoft.com/office/drawing/2014/main" id="{251163B0-1806-B73B-F44F-CE2BD808C1F2}"/>
              </a:ext>
            </a:extLst>
          </p:cNvPr>
          <p:cNvGrpSpPr/>
          <p:nvPr/>
        </p:nvGrpSpPr>
        <p:grpSpPr>
          <a:xfrm>
            <a:off x="17889965" y="23047805"/>
            <a:ext cx="2236483" cy="1987175"/>
            <a:chOff x="8915632" y="2382090"/>
            <a:chExt cx="1406996" cy="1318869"/>
          </a:xfrm>
        </p:grpSpPr>
        <p:pic>
          <p:nvPicPr>
            <p:cNvPr id="199390637" name="Picture 199390636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ED93D383-0D19-0B20-FCAC-4089889E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199390638" name="TextBox 29">
              <a:extLst>
                <a:ext uri="{FF2B5EF4-FFF2-40B4-BE49-F238E27FC236}">
                  <a16:creationId xmlns:a16="http://schemas.microsoft.com/office/drawing/2014/main" id="{FB346F91-27DA-CDDC-8FB5-4A8A566E1EF3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4725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Qt</a:t>
              </a:r>
            </a:p>
          </p:txBody>
        </p:sp>
      </p:grpSp>
      <p:grpSp>
        <p:nvGrpSpPr>
          <p:cNvPr id="199390639" name="Group 199390638">
            <a:extLst>
              <a:ext uri="{FF2B5EF4-FFF2-40B4-BE49-F238E27FC236}">
                <a16:creationId xmlns:a16="http://schemas.microsoft.com/office/drawing/2014/main" id="{F3968AD8-CF10-2FDC-C117-7854325BB7EB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17866489" y="25552052"/>
            <a:ext cx="2403975" cy="1865862"/>
            <a:chOff x="7324724" y="2736056"/>
            <a:chExt cx="1406996" cy="849226"/>
          </a:xfrm>
        </p:grpSpPr>
        <p:pic>
          <p:nvPicPr>
            <p:cNvPr id="199390640" name="Picture 199390639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B6244BE1-2C28-7100-9637-C342A0AF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09020" y="2736056"/>
              <a:ext cx="1226685" cy="411369"/>
            </a:xfrm>
            <a:prstGeom prst="rect">
              <a:avLst/>
            </a:prstGeom>
          </p:spPr>
        </p:pic>
        <p:sp>
          <p:nvSpPr>
            <p:cNvPr id="199390641" name="TextBox 28">
              <a:extLst>
                <a:ext uri="{FF2B5EF4-FFF2-40B4-BE49-F238E27FC236}">
                  <a16:creationId xmlns:a16="http://schemas.microsoft.com/office/drawing/2014/main" id="{0A552EF6-1E1E-FF8B-08D0-718A0BC3B5B1}"/>
                </a:ext>
              </a:extLst>
            </p:cNvPr>
            <p:cNvSpPr txBox="1"/>
            <p:nvPr/>
          </p:nvSpPr>
          <p:spPr>
            <a:xfrm>
              <a:off x="7324724" y="3347144"/>
              <a:ext cx="1406996" cy="23813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Tesseract OCR</a:t>
              </a:r>
            </a:p>
          </p:txBody>
        </p:sp>
      </p:grpSp>
      <p:grpSp>
        <p:nvGrpSpPr>
          <p:cNvPr id="199390642" name="Group 199390641">
            <a:extLst>
              <a:ext uri="{FF2B5EF4-FFF2-40B4-BE49-F238E27FC236}">
                <a16:creationId xmlns:a16="http://schemas.microsoft.com/office/drawing/2014/main" id="{66CA34E1-70E3-0993-6DC0-F8B892C89F4D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14433581" y="27843321"/>
            <a:ext cx="2236483" cy="2096065"/>
            <a:chOff x="6512766" y="4188355"/>
            <a:chExt cx="1406996" cy="1286086"/>
          </a:xfrm>
        </p:grpSpPr>
        <p:pic>
          <p:nvPicPr>
            <p:cNvPr id="199390643" name="Picture 199390642" descr="Visual Studio logo">
              <a:extLst>
                <a:ext uri="{FF2B5EF4-FFF2-40B4-BE49-F238E27FC236}">
                  <a16:creationId xmlns:a16="http://schemas.microsoft.com/office/drawing/2014/main" id="{2FE341E1-60CE-9388-EE1F-EDF5EBD544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390644" name="TextBox 30">
              <a:extLst>
                <a:ext uri="{FF2B5EF4-FFF2-40B4-BE49-F238E27FC236}">
                  <a16:creationId xmlns:a16="http://schemas.microsoft.com/office/drawing/2014/main" id="{0BE27CE8-BC59-E150-A463-A018320647EF}"/>
                </a:ext>
              </a:extLst>
            </p:cNvPr>
            <p:cNvSpPr txBox="1"/>
            <p:nvPr/>
          </p:nvSpPr>
          <p:spPr>
            <a:xfrm>
              <a:off x="6512766" y="5153408"/>
              <a:ext cx="1406996" cy="32103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Visual Studio</a:t>
              </a:r>
            </a:p>
          </p:txBody>
        </p:sp>
      </p:grpSp>
      <p:grpSp>
        <p:nvGrpSpPr>
          <p:cNvPr id="199390648" name="Group 199390647">
            <a:extLst>
              <a:ext uri="{FF2B5EF4-FFF2-40B4-BE49-F238E27FC236}">
                <a16:creationId xmlns:a16="http://schemas.microsoft.com/office/drawing/2014/main" id="{4AC99BC2-9D8F-63A6-811D-C8383C485E62}"/>
              </a:ext>
            </a:extLst>
          </p:cNvPr>
          <p:cNvGrpSpPr/>
          <p:nvPr/>
        </p:nvGrpSpPr>
        <p:grpSpPr>
          <a:xfrm>
            <a:off x="17937416" y="28001846"/>
            <a:ext cx="2236483" cy="1973509"/>
            <a:chOff x="8136681" y="4188356"/>
            <a:chExt cx="1406996" cy="1308579"/>
          </a:xfrm>
        </p:grpSpPr>
        <p:pic>
          <p:nvPicPr>
            <p:cNvPr id="199390649" name="Picture 199390648" descr="CMake">
              <a:extLst>
                <a:ext uri="{FF2B5EF4-FFF2-40B4-BE49-F238E27FC236}">
                  <a16:creationId xmlns:a16="http://schemas.microsoft.com/office/drawing/2014/main" id="{94F454A7-693A-9CB8-D33F-79E57D82A5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390650" name="TextBox 31">
              <a:extLst>
                <a:ext uri="{FF2B5EF4-FFF2-40B4-BE49-F238E27FC236}">
                  <a16:creationId xmlns:a16="http://schemas.microsoft.com/office/drawing/2014/main" id="{E95AEED1-E41A-79A5-3ADE-2FA455D34EF9}"/>
                </a:ext>
              </a:extLst>
            </p:cNvPr>
            <p:cNvSpPr txBox="1"/>
            <p:nvPr/>
          </p:nvSpPr>
          <p:spPr>
            <a:xfrm>
              <a:off x="8136681" y="5150002"/>
              <a:ext cx="1406996" cy="34693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 err="1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CMake</a:t>
              </a:r>
              <a:endParaRPr lang="en-US" sz="2800" dirty="0">
                <a:solidFill>
                  <a:srgbClr val="F3F3F0"/>
                </a:solidFill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99390669" name="TextBox 199390668">
            <a:extLst>
              <a:ext uri="{FF2B5EF4-FFF2-40B4-BE49-F238E27FC236}">
                <a16:creationId xmlns:a16="http://schemas.microsoft.com/office/drawing/2014/main" id="{24D7850E-4666-D343-8423-4E7279394408}"/>
              </a:ext>
            </a:extLst>
          </p:cNvPr>
          <p:cNvSpPr txBox="1"/>
          <p:nvPr/>
        </p:nvSpPr>
        <p:spPr bwMode="auto">
          <a:xfrm>
            <a:off x="940639" y="17683098"/>
            <a:ext cx="274247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5.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Segmentare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(ROI)</a:t>
            </a:r>
          </a:p>
        </p:txBody>
      </p:sp>
      <p:sp>
        <p:nvSpPr>
          <p:cNvPr id="199390670" name="TextBox 199390669">
            <a:extLst>
              <a:ext uri="{FF2B5EF4-FFF2-40B4-BE49-F238E27FC236}">
                <a16:creationId xmlns:a16="http://schemas.microsoft.com/office/drawing/2014/main" id="{41256509-098A-9655-0B05-9C8326BE9D95}"/>
              </a:ext>
            </a:extLst>
          </p:cNvPr>
          <p:cNvSpPr txBox="1"/>
          <p:nvPr/>
        </p:nvSpPr>
        <p:spPr bwMode="auto">
          <a:xfrm>
            <a:off x="5386074" y="17665985"/>
            <a:ext cx="23161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6.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Binarizare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ROI</a:t>
            </a:r>
          </a:p>
        </p:txBody>
      </p:sp>
      <p:sp>
        <p:nvSpPr>
          <p:cNvPr id="199390671" name="TextBox 199390670">
            <a:extLst>
              <a:ext uri="{FF2B5EF4-FFF2-40B4-BE49-F238E27FC236}">
                <a16:creationId xmlns:a16="http://schemas.microsoft.com/office/drawing/2014/main" id="{63FD8844-848F-DF56-DA64-0D506D321F49}"/>
              </a:ext>
            </a:extLst>
          </p:cNvPr>
          <p:cNvSpPr txBox="1"/>
          <p:nvPr/>
        </p:nvSpPr>
        <p:spPr bwMode="auto">
          <a:xfrm>
            <a:off x="9748368" y="17665985"/>
            <a:ext cx="20941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7.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Regiune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text</a:t>
            </a:r>
          </a:p>
        </p:txBody>
      </p:sp>
      <p:sp>
        <p:nvSpPr>
          <p:cNvPr id="199390672" name="TextBox 199390671">
            <a:extLst>
              <a:ext uri="{FF2B5EF4-FFF2-40B4-BE49-F238E27FC236}">
                <a16:creationId xmlns:a16="http://schemas.microsoft.com/office/drawing/2014/main" id="{2A262011-B7FD-12A2-B992-FFF4D7F24BF9}"/>
              </a:ext>
            </a:extLst>
          </p:cNvPr>
          <p:cNvSpPr txBox="1"/>
          <p:nvPr/>
        </p:nvSpPr>
        <p:spPr bwMode="auto">
          <a:xfrm>
            <a:off x="14090571" y="17667806"/>
            <a:ext cx="188113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8.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Linii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Hough</a:t>
            </a:r>
          </a:p>
        </p:txBody>
      </p:sp>
      <p:sp>
        <p:nvSpPr>
          <p:cNvPr id="199390673" name="TextBox 199390672">
            <a:extLst>
              <a:ext uri="{FF2B5EF4-FFF2-40B4-BE49-F238E27FC236}">
                <a16:creationId xmlns:a16="http://schemas.microsoft.com/office/drawing/2014/main" id="{C672FC6C-7774-C48F-E95E-F5E4B7414141}"/>
              </a:ext>
            </a:extLst>
          </p:cNvPr>
          <p:cNvSpPr txBox="1"/>
          <p:nvPr/>
        </p:nvSpPr>
        <p:spPr bwMode="auto">
          <a:xfrm>
            <a:off x="17578581" y="17672873"/>
            <a:ext cx="3322696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9.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Inte</a:t>
            </a:r>
            <a:r>
              <a:rPr lang="en-GB" sz="32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rsecție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linii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Hough</a:t>
            </a:r>
          </a:p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puncte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rectificare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</a:t>
            </a:r>
          </a:p>
        </p:txBody>
      </p:sp>
      <p:sp>
        <p:nvSpPr>
          <p:cNvPr id="199390676" name="TextBox 199390675">
            <a:extLst>
              <a:ext uri="{FF2B5EF4-FFF2-40B4-BE49-F238E27FC236}">
                <a16:creationId xmlns:a16="http://schemas.microsoft.com/office/drawing/2014/main" id="{936FC6B9-0DB7-C26B-2506-20319787A57A}"/>
              </a:ext>
            </a:extLst>
          </p:cNvPr>
          <p:cNvSpPr txBox="1"/>
          <p:nvPr/>
        </p:nvSpPr>
        <p:spPr bwMode="auto">
          <a:xfrm>
            <a:off x="4784233" y="20108256"/>
            <a:ext cx="32151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11.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Binarizare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număr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de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înmatriculare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rectificat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77" name="TextBox 199390676">
            <a:extLst>
              <a:ext uri="{FF2B5EF4-FFF2-40B4-BE49-F238E27FC236}">
                <a16:creationId xmlns:a16="http://schemas.microsoft.com/office/drawing/2014/main" id="{A38347AC-B558-EB38-83A9-1A4D8CE5323C}"/>
              </a:ext>
            </a:extLst>
          </p:cNvPr>
          <p:cNvSpPr txBox="1"/>
          <p:nvPr/>
        </p:nvSpPr>
        <p:spPr bwMode="auto">
          <a:xfrm>
            <a:off x="9265292" y="20108256"/>
            <a:ext cx="306033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12.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Spa</a:t>
            </a:r>
            <a:r>
              <a:rPr lang="en-GB" sz="28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ț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iere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caractere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78" name="TextBox 199390677">
            <a:extLst>
              <a:ext uri="{FF2B5EF4-FFF2-40B4-BE49-F238E27FC236}">
                <a16:creationId xmlns:a16="http://schemas.microsoft.com/office/drawing/2014/main" id="{6DA61C88-7B2D-31AB-BA4F-845CA277CD5F}"/>
              </a:ext>
            </a:extLst>
          </p:cNvPr>
          <p:cNvSpPr txBox="1"/>
          <p:nvPr/>
        </p:nvSpPr>
        <p:spPr bwMode="auto">
          <a:xfrm>
            <a:off x="14023440" y="20121929"/>
            <a:ext cx="32151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13. 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Input Tesseract OCR (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litere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/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cifre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/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litere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)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79" name="TextBox 199390678">
            <a:extLst>
              <a:ext uri="{FF2B5EF4-FFF2-40B4-BE49-F238E27FC236}">
                <a16:creationId xmlns:a16="http://schemas.microsoft.com/office/drawing/2014/main" id="{958FD877-9EE2-B8DB-F934-0A802396B0C1}"/>
              </a:ext>
            </a:extLst>
          </p:cNvPr>
          <p:cNvSpPr txBox="1"/>
          <p:nvPr/>
        </p:nvSpPr>
        <p:spPr bwMode="auto">
          <a:xfrm>
            <a:off x="19095690" y="20122923"/>
            <a:ext cx="14689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14. Output</a:t>
            </a:r>
          </a:p>
        </p:txBody>
      </p:sp>
      <p:pic>
        <p:nvPicPr>
          <p:cNvPr id="199390682" name="Picture 199390681">
            <a:extLst>
              <a:ext uri="{FF2B5EF4-FFF2-40B4-BE49-F238E27FC236}">
                <a16:creationId xmlns:a16="http://schemas.microsoft.com/office/drawing/2014/main" id="{864A3A3D-3893-A090-5959-EBAC4885696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140" y="19415668"/>
            <a:ext cx="2988000" cy="696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249</Words>
  <Application>Microsoft Office PowerPoint</Application>
  <DocSecurity>0</DocSecurity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Bahnschrift Light Condensed</vt:lpstr>
      <vt:lpstr>Calibri</vt:lpstr>
      <vt:lpstr>Temă Office</vt:lpstr>
      <vt:lpstr>MATEMATICĂ ŞI INFORMATICĂ Absolvent   George Daniel PATRAȘC Coordonator Honorius Cezar GÂLMEANU    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subject/>
  <dc:creator>PatrascGeorgeDaniel</dc:creator>
  <cp:keywords/>
  <dc:description/>
  <cp:lastModifiedBy>George Patrasc</cp:lastModifiedBy>
  <cp:revision>24</cp:revision>
  <dcterms:created xsi:type="dcterms:W3CDTF">2014-01-22T07:14:43Z</dcterms:created>
  <dcterms:modified xsi:type="dcterms:W3CDTF">2024-04-19T19:51:25Z</dcterms:modified>
  <cp:category/>
  <dc:identifier/>
  <cp:contentStatus/>
  <dc:language/>
  <cp:version/>
</cp:coreProperties>
</file>